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20" r:id="rId4"/>
    <p:sldId id="370" r:id="rId5"/>
    <p:sldId id="371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8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7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2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083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64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901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97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2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1781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7122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1937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68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8347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8591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524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882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15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95895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9586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7134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139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6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4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9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8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CBC9-A35A-4418-AC5B-22A0BC7DE598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73243-53FB-453F-90D2-7E442E1E4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6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98A156-D07B-4FDB-806A-617D1619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" y="184901"/>
            <a:ext cx="12091560" cy="45603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CEC51BB-6604-4509-89B9-AA468FF18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76" y="4548418"/>
            <a:ext cx="1743607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2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06057"/>
            <a:ext cx="11551156" cy="551684"/>
          </a:xfrm>
        </p:spPr>
        <p:txBody>
          <a:bodyPr/>
          <a:lstStyle/>
          <a:p>
            <a:pPr algn="ctr"/>
            <a:r>
              <a:rPr lang="ru-RU" sz="3600" b="1" dirty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</a:rPr>
              <a:t>Всероссийская перепись населения </a:t>
            </a:r>
            <a:r>
              <a:rPr lang="ru-RU" sz="36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</a:rPr>
              <a:t>202</a:t>
            </a:r>
            <a:r>
              <a:rPr lang="en-US" sz="36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</a:rPr>
              <a:t>1</a:t>
            </a:r>
            <a:r>
              <a:rPr lang="ru-RU" sz="36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</a:rPr>
              <a:t> </a:t>
            </a:r>
            <a:r>
              <a:rPr lang="ru-RU" sz="3600" b="1" dirty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</a:rPr>
              <a:t>года</a:t>
            </a:r>
            <a:endParaRPr lang="ru-RU" b="1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21" y="1419901"/>
            <a:ext cx="1455457" cy="145545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31" y="1642684"/>
            <a:ext cx="3191314" cy="334425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4098658" y="1019792"/>
            <a:ext cx="393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проведения переписи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2400000" scaled="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4215748" y="5055459"/>
            <a:ext cx="393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Момент учета населения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2400000" scaled="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3429813" y="5455679"/>
            <a:ext cx="5510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0:00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Октября 2021 года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41E95CB-68BD-41F6-900E-F48766498EAF}"/>
              </a:ext>
            </a:extLst>
          </p:cNvPr>
          <p:cNvSpPr txBox="1"/>
          <p:nvPr/>
        </p:nvSpPr>
        <p:spPr>
          <a:xfrm>
            <a:off x="3137628" y="2401738"/>
            <a:ext cx="6094520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15 октября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14 ноября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года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42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4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06057"/>
            <a:ext cx="11551156" cy="84567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b="1" dirty="0"/>
              <a:t>Категории лиц, привлекаемых к выполнению работ, </a:t>
            </a:r>
          </a:p>
          <a:p>
            <a:pPr algn="ctr">
              <a:spcBef>
                <a:spcPts val="0"/>
              </a:spcBef>
            </a:pPr>
            <a:r>
              <a:rPr lang="ru-RU" b="1" dirty="0"/>
              <a:t>связанных с проведением </a:t>
            </a:r>
            <a:r>
              <a:rPr lang="ru-RU" b="1" dirty="0" smtClean="0"/>
              <a:t>ВПН-202</a:t>
            </a:r>
            <a:r>
              <a:rPr lang="en-US" b="1" dirty="0" smtClean="0"/>
              <a:t>1</a:t>
            </a:r>
            <a:endParaRPr lang="ru-RU" b="1" dirty="0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4CA47C39-2749-F046-872A-CC8F8E6914F5}"/>
              </a:ext>
            </a:extLst>
          </p:cNvPr>
          <p:cNvSpPr/>
          <p:nvPr/>
        </p:nvSpPr>
        <p:spPr>
          <a:xfrm>
            <a:off x="3596838" y="1711885"/>
            <a:ext cx="8373490" cy="1293026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169FDB"/>
            </a:soli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EF7AB1DF-449F-B441-B20D-28A0F90CE640}"/>
              </a:ext>
            </a:extLst>
          </p:cNvPr>
          <p:cNvSpPr/>
          <p:nvPr/>
        </p:nvSpPr>
        <p:spPr>
          <a:xfrm>
            <a:off x="4073236" y="1841862"/>
            <a:ext cx="7770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9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Опрос и заполнение переписных документов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9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планшетном компьютере или на бумажных бланках переписных листов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4CA47C39-2749-F046-872A-CC8F8E6914F5}"/>
              </a:ext>
            </a:extLst>
          </p:cNvPr>
          <p:cNvSpPr/>
          <p:nvPr/>
        </p:nvSpPr>
        <p:spPr>
          <a:xfrm>
            <a:off x="3596838" y="3157463"/>
            <a:ext cx="8373490" cy="1675793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169FDB"/>
            </a:soli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F7AB1DF-449F-B441-B20D-28A0F90CE640}"/>
              </a:ext>
            </a:extLst>
          </p:cNvPr>
          <p:cNvSpPr/>
          <p:nvPr/>
        </p:nvSpPr>
        <p:spPr>
          <a:xfrm>
            <a:off x="4113104" y="3202040"/>
            <a:ext cx="77622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9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Консультационная помощь респондентам вплоть до внесения за респондента данных в электронные переписные листы с использованием функционала стационарного участка на планшетном компьютере в соответствии с графиком работы МФЦ</a:t>
            </a: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4CA47C39-2749-F046-872A-CC8F8E6914F5}"/>
              </a:ext>
            </a:extLst>
          </p:cNvPr>
          <p:cNvSpPr/>
          <p:nvPr/>
        </p:nvSpPr>
        <p:spPr>
          <a:xfrm>
            <a:off x="3596838" y="4964910"/>
            <a:ext cx="8373490" cy="1293026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169FDB"/>
            </a:soli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EF7AB1DF-449F-B441-B20D-28A0F90CE640}"/>
              </a:ext>
            </a:extLst>
          </p:cNvPr>
          <p:cNvSpPr/>
          <p:nvPr/>
        </p:nvSpPr>
        <p:spPr>
          <a:xfrm>
            <a:off x="4113104" y="5233729"/>
            <a:ext cx="7897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9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работы переписного участка, в который включаются шесть счетных и один стационарный участок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2850322" y="1883503"/>
            <a:ext cx="673417" cy="994433"/>
          </a:xfrm>
          <a:prstGeom prst="rightArrow">
            <a:avLst>
              <a:gd name="adj1" fmla="val 70611"/>
              <a:gd name="adj2" fmla="val 80000"/>
            </a:avLst>
          </a:prstGeom>
          <a:gradFill rotWithShape="1">
            <a:gsLst>
              <a:gs pos="0">
                <a:srgbClr val="000066">
                  <a:alpha val="10000"/>
                </a:srgbClr>
              </a:gs>
              <a:gs pos="100000">
                <a:srgbClr val="AD397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2850322" y="3484885"/>
            <a:ext cx="673417" cy="994433"/>
          </a:xfrm>
          <a:prstGeom prst="rightArrow">
            <a:avLst>
              <a:gd name="adj1" fmla="val 70611"/>
              <a:gd name="adj2" fmla="val 80000"/>
            </a:avLst>
          </a:prstGeom>
          <a:gradFill rotWithShape="1">
            <a:gsLst>
              <a:gs pos="0">
                <a:srgbClr val="000066">
                  <a:alpha val="10000"/>
                </a:srgbClr>
              </a:gs>
              <a:gs pos="100000">
                <a:srgbClr val="AD397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2850321" y="5114206"/>
            <a:ext cx="673417" cy="994433"/>
          </a:xfrm>
          <a:prstGeom prst="rightArrow">
            <a:avLst>
              <a:gd name="adj1" fmla="val 70611"/>
              <a:gd name="adj2" fmla="val 80000"/>
            </a:avLst>
          </a:prstGeom>
          <a:gradFill rotWithShape="1">
            <a:gsLst>
              <a:gs pos="0">
                <a:srgbClr val="000066">
                  <a:alpha val="10000"/>
                </a:srgbClr>
              </a:gs>
              <a:gs pos="100000">
                <a:srgbClr val="AD397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-106271" y="2419593"/>
            <a:ext cx="3182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Переписчик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163023" y="3687534"/>
            <a:ext cx="2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Инструктор районного уровня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206324" y="5297419"/>
            <a:ext cx="2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Контролер полевого уровня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53" y="1455240"/>
            <a:ext cx="791370" cy="964353"/>
          </a:xfrm>
          <a:prstGeom prst="rect">
            <a:avLst/>
          </a:prstGeom>
        </p:spPr>
      </p:pic>
      <p:pic>
        <p:nvPicPr>
          <p:cNvPr id="2050" name="Picture 2" descr="Услуги МФЦ востребованы | РИА Пензен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2" y="3004911"/>
            <a:ext cx="993019" cy="6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Office Man PNG, векторы, PSD и пнг для бесплатной загрузки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12" y="4514853"/>
            <a:ext cx="805114" cy="8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0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06057"/>
            <a:ext cx="11551156" cy="551684"/>
          </a:xfrm>
        </p:spPr>
        <p:txBody>
          <a:bodyPr/>
          <a:lstStyle/>
          <a:p>
            <a:pPr algn="ctr"/>
            <a:r>
              <a:rPr lang="ru-RU" b="1" dirty="0"/>
              <a:t>Этапы проведения </a:t>
            </a:r>
            <a:r>
              <a:rPr lang="ru-RU" b="1" dirty="0" smtClean="0"/>
              <a:t>ВПН-202</a:t>
            </a:r>
            <a:r>
              <a:rPr lang="en-US" b="1" dirty="0" smtClean="0"/>
              <a:t>1</a:t>
            </a:r>
            <a:endParaRPr lang="ru-RU" b="1" dirty="0"/>
          </a:p>
        </p:txBody>
      </p:sp>
      <p:sp>
        <p:nvSpPr>
          <p:cNvPr id="53" name="AutoShape 10"/>
          <p:cNvSpPr>
            <a:spLocks noChangeArrowheads="1"/>
          </p:cNvSpPr>
          <p:nvPr/>
        </p:nvSpPr>
        <p:spPr bwMode="auto">
          <a:xfrm>
            <a:off x="9101903" y="1684760"/>
            <a:ext cx="673417" cy="994433"/>
          </a:xfrm>
          <a:prstGeom prst="rightArrow">
            <a:avLst>
              <a:gd name="adj1" fmla="val 70611"/>
              <a:gd name="adj2" fmla="val 80000"/>
            </a:avLst>
          </a:prstGeom>
          <a:gradFill rotWithShape="1">
            <a:gsLst>
              <a:gs pos="0">
                <a:srgbClr val="000066">
                  <a:alpha val="10000"/>
                </a:srgbClr>
              </a:gs>
              <a:gs pos="100000">
                <a:srgbClr val="AD397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4CA47C39-2749-F046-872A-CC8F8E6914F5}"/>
              </a:ext>
            </a:extLst>
          </p:cNvPr>
          <p:cNvSpPr/>
          <p:nvPr/>
        </p:nvSpPr>
        <p:spPr>
          <a:xfrm>
            <a:off x="597656" y="1585428"/>
            <a:ext cx="8373490" cy="1293026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169FDB"/>
            </a:soli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9257235" y="1490158"/>
            <a:ext cx="3182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октября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(00:00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MSK+9)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ноября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(23:59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MSK-1)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2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EF7AB1DF-449F-B441-B20D-28A0F90CE640}"/>
              </a:ext>
            </a:extLst>
          </p:cNvPr>
          <p:cNvSpPr/>
          <p:nvPr/>
        </p:nvSpPr>
        <p:spPr>
          <a:xfrm>
            <a:off x="2181379" y="1719031"/>
            <a:ext cx="703516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69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Интернет-перепись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69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Заполнение респондентами электронных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69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переписных листов в сети Интернет на ЕПГУ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69FD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69FD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69FD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4CA47C39-2749-F046-872A-CC8F8E6914F5}"/>
              </a:ext>
            </a:extLst>
          </p:cNvPr>
          <p:cNvSpPr/>
          <p:nvPr/>
        </p:nvSpPr>
        <p:spPr>
          <a:xfrm>
            <a:off x="509253" y="3349751"/>
            <a:ext cx="8373490" cy="1293026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169FDB"/>
            </a:soli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F7AB1DF-449F-B441-B20D-28A0F90CE640}"/>
              </a:ext>
            </a:extLst>
          </p:cNvPr>
          <p:cNvSpPr/>
          <p:nvPr/>
        </p:nvSpPr>
        <p:spPr>
          <a:xfrm>
            <a:off x="2205554" y="3455389"/>
            <a:ext cx="6334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9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Обход переписчиками помещений счетных участков и перепись граждан на планшетных компьютерах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69FD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4CA47C39-2749-F046-872A-CC8F8E6914F5}"/>
              </a:ext>
            </a:extLst>
          </p:cNvPr>
          <p:cNvSpPr/>
          <p:nvPr/>
        </p:nvSpPr>
        <p:spPr>
          <a:xfrm>
            <a:off x="460375" y="5043433"/>
            <a:ext cx="8373490" cy="1293026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169FDB"/>
            </a:soli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EF7AB1DF-449F-B441-B20D-28A0F90CE640}"/>
              </a:ext>
            </a:extLst>
          </p:cNvPr>
          <p:cNvSpPr/>
          <p:nvPr/>
        </p:nvSpPr>
        <p:spPr>
          <a:xfrm>
            <a:off x="2299650" y="5300342"/>
            <a:ext cx="6334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9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Перепись граждан на с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69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тационарных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9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участках, включая перепись в МФЦ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69FD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9102868" y="3436695"/>
            <a:ext cx="673417" cy="994433"/>
          </a:xfrm>
          <a:prstGeom prst="rightArrow">
            <a:avLst>
              <a:gd name="adj1" fmla="val 70611"/>
              <a:gd name="adj2" fmla="val 80000"/>
            </a:avLst>
          </a:prstGeom>
          <a:gradFill rotWithShape="1">
            <a:gsLst>
              <a:gs pos="0">
                <a:srgbClr val="000066">
                  <a:alpha val="10000"/>
                </a:srgbClr>
              </a:gs>
              <a:gs pos="100000">
                <a:srgbClr val="AD397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9059549" y="5090021"/>
            <a:ext cx="673417" cy="994433"/>
          </a:xfrm>
          <a:prstGeom prst="rightArrow">
            <a:avLst>
              <a:gd name="adj1" fmla="val 70611"/>
              <a:gd name="adj2" fmla="val 80000"/>
            </a:avLst>
          </a:prstGeom>
          <a:gradFill rotWithShape="1">
            <a:gsLst>
              <a:gs pos="0">
                <a:srgbClr val="000066">
                  <a:alpha val="10000"/>
                </a:srgbClr>
              </a:gs>
              <a:gs pos="100000">
                <a:srgbClr val="AD397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9317094" y="3582835"/>
            <a:ext cx="3182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октября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ноября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4502" y="1760608"/>
            <a:ext cx="897645" cy="828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972" y="1864528"/>
            <a:ext cx="512298" cy="63489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087" y="3468951"/>
            <a:ext cx="808535" cy="985270"/>
          </a:xfrm>
          <a:prstGeom prst="rect">
            <a:avLst/>
          </a:prstGeom>
        </p:spPr>
      </p:pic>
      <p:sp>
        <p:nvSpPr>
          <p:cNvPr id="2" name="AutoShape 2" descr="Офисное здание icon.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AutoShape 4" descr="Офисное здание icon.a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8" name="Picture 6" descr="Офисное здание и вход с отражением Иллюстрация вектора - иллюстрации  насчитывающей интернет, экстерьер: 4955143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17946" r="5709" b="19614"/>
          <a:stretch/>
        </p:blipFill>
        <p:spPr bwMode="auto">
          <a:xfrm>
            <a:off x="808535" y="5158935"/>
            <a:ext cx="1397019" cy="10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9359584" y="5306209"/>
            <a:ext cx="3182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октября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ноября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533" y="1627194"/>
            <a:ext cx="1181138" cy="11811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1D3B45-54B7-4543-B4C7-4AFE608AE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5189" y="652081"/>
            <a:ext cx="7132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5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7ABA063-BA66-4B17-8797-608B70FA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86" y="212387"/>
            <a:ext cx="8886367" cy="61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E9F1D36-B395-43E6-851A-2539A1FB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702" y="24519"/>
            <a:ext cx="6468177" cy="68022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325DC3-F477-4493-B617-DFC2D3EE4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81" y="4989348"/>
            <a:ext cx="1207113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370C469-3831-4D7F-BAC0-F252FEAD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951" y="284925"/>
            <a:ext cx="5796092" cy="10529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46C5D-EC0E-4045-8532-5F00EAE7A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76" y="1434164"/>
            <a:ext cx="6343048" cy="51389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B67423-ECB7-4072-B436-1E1C1FCE7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7" y="4865061"/>
            <a:ext cx="1475360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8FD1E57-3853-41A4-924C-7BB38612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33" y="240577"/>
            <a:ext cx="6285295" cy="64392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8887EA-8B51-4429-8E8A-9F5F751D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1" y="511954"/>
            <a:ext cx="932769" cy="11644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2A7A42-FB3D-4370-9F82-A54CDAB38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367" y="644013"/>
            <a:ext cx="1322947" cy="10303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7CCC5B-2A3B-4F7C-B243-5F5576C70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31" y="5224285"/>
            <a:ext cx="1969179" cy="11217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EBB35D-17B8-4E70-8303-3A2750C85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3456" y="5163319"/>
            <a:ext cx="112785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5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DFC462B-DDC3-4452-9737-CDB95DB1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429" y="940145"/>
            <a:ext cx="8643487" cy="47026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6AA165-E4DF-458B-B3A0-36790E366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4" y="2477601"/>
            <a:ext cx="167654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2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160</Words>
  <Application>Microsoft Office PowerPoint</Application>
  <PresentationFormat>Произвольный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Князев Сергей Станиславович</dc:creator>
  <cp:lastModifiedBy>Gala</cp:lastModifiedBy>
  <cp:revision>6</cp:revision>
  <dcterms:created xsi:type="dcterms:W3CDTF">2021-02-04T06:57:19Z</dcterms:created>
  <dcterms:modified xsi:type="dcterms:W3CDTF">2021-09-23T15:13:06Z</dcterms:modified>
</cp:coreProperties>
</file>